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4"/>
  </p:sldMasterIdLst>
  <p:notesMasterIdLst>
    <p:notesMasterId r:id="rId7"/>
  </p:notesMasterIdLst>
  <p:sldIdLst>
    <p:sldId id="256" r:id="rId5"/>
    <p:sldId id="257" r:id="rId6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67E"/>
    <a:srgbClr val="632B8D"/>
    <a:srgbClr val="803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4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0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86EF7-E2FF-4CD0-8A2B-E9E29B7CF7E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AF7F5-6888-4C64-A6B4-912E4588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1F36-B58C-38F1-9852-5105EE78B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35E76-6062-E8CC-5B95-18B8F9891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72FBF-730E-D0F3-D684-0CA4B57E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D645-B9B4-46EE-B031-35C24A448A04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95B2-821C-7FC5-1613-4E6B68CA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2B0B1-4962-8C29-EA8D-2EE2B625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3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468E-751A-4132-869D-7BB825F3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66D7F-082A-C37B-599E-DE857AB4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BB6B4-56E0-C458-18A1-68CE8C3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80A0-ED6C-4884-9FFE-87471827F59A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CB8ED-4AB0-56D3-0DD2-77B82A7D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3A882-2002-0803-585C-AA3D07BF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2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C0C92-E8DE-5A0D-CFA6-48AF0079E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FDC2-8F14-1D78-3D29-CE7AE5B84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4A26C-F5D3-859D-736B-DED139F1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4D98-3273-47CE-B312-A00AAFA2779F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414A-4018-E974-886A-0B915E84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06236-1AE5-5062-5100-341184D4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52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Layout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62240-1E88-4AF1-B533-E4A44C81DEF1}"/>
              </a:ext>
            </a:extLst>
          </p:cNvPr>
          <p:cNvSpPr/>
          <p:nvPr userDrawn="1"/>
        </p:nvSpPr>
        <p:spPr>
          <a:xfrm>
            <a:off x="3346707" y="3886200"/>
            <a:ext cx="3374136" cy="3886200"/>
          </a:xfrm>
          <a:prstGeom prst="rect">
            <a:avLst/>
          </a:prstGeom>
          <a:solidFill>
            <a:srgbClr val="58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18D87-9017-48E8-9B89-B4C276E5C0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5304" y="768096"/>
            <a:ext cx="2907792" cy="3657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lang="en-US" sz="2000" b="1" i="0" spc="0" baseline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B1261-A13A-4E9E-AA95-EED10F4CFA0E}"/>
              </a:ext>
            </a:extLst>
          </p:cNvPr>
          <p:cNvSpPr/>
          <p:nvPr userDrawn="1"/>
        </p:nvSpPr>
        <p:spPr>
          <a:xfrm>
            <a:off x="-9141" y="-1"/>
            <a:ext cx="3355848" cy="4919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02D408-24F0-48D9-9651-58EF6575D3CA}"/>
              </a:ext>
            </a:extLst>
          </p:cNvPr>
          <p:cNvCxnSpPr>
            <a:cxnSpLocks/>
          </p:cNvCxnSpPr>
          <p:nvPr userDrawn="1"/>
        </p:nvCxnSpPr>
        <p:spPr>
          <a:xfrm>
            <a:off x="3639312" y="555171"/>
            <a:ext cx="914400" cy="0"/>
          </a:xfrm>
          <a:prstGeom prst="line">
            <a:avLst/>
          </a:prstGeom>
          <a:ln w="60325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E684CA-499F-49C1-B233-507FE44E7C65}"/>
              </a:ext>
            </a:extLst>
          </p:cNvPr>
          <p:cNvCxnSpPr>
            <a:cxnSpLocks/>
          </p:cNvCxnSpPr>
          <p:nvPr userDrawn="1"/>
        </p:nvCxnSpPr>
        <p:spPr>
          <a:xfrm>
            <a:off x="3639312" y="4310742"/>
            <a:ext cx="914400" cy="0"/>
          </a:xfrm>
          <a:prstGeom prst="line">
            <a:avLst/>
          </a:prstGeom>
          <a:ln w="603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2F17EA-EFE7-4229-8CC7-1811C56350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304" y="4663440"/>
            <a:ext cx="2907792" cy="365760"/>
          </a:xfrm>
        </p:spPr>
        <p:txBody>
          <a:bodyPr vert="horz" lIns="0" tIns="45720" rIns="0" bIns="45720" rtlCol="0" anchor="ctr">
            <a:noAutofit/>
          </a:bodyPr>
          <a:lstStyle>
            <a:lvl1pPr marL="0" indent="0">
              <a:buNone/>
              <a:defRPr lang="en-US" sz="2000" b="1" i="0" spc="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30292" lvl="0" indent="-342900" defTabSz="914400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Add title here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5B5E731-82EE-4BF9-9BBF-10AE838CC4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5304" y="1133856"/>
            <a:ext cx="2898648" cy="2670048"/>
          </a:xfrm>
        </p:spPr>
        <p:txBody>
          <a:bodyPr vert="horz" lIns="0" tIns="45720" rIns="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lang="en-US" sz="1100" b="0" spc="0" baseline="0" dirty="0"/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7551B2B-39F7-4786-993B-A2D8AA16C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4448" y="5065776"/>
            <a:ext cx="2898648" cy="1874520"/>
          </a:xfr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lang="en-US" sz="1100" b="0" spc="0" baseline="0" dirty="0">
                <a:solidFill>
                  <a:schemeClr val="bg1"/>
                </a:solidFill>
              </a:defRPr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19DC747-7CF6-4CCB-AD63-815D60FC6F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6200"/>
            <a:ext cx="3337557" cy="38862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1AE2DD5-B409-4195-BCAA-51F07D05C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20843" y="-1"/>
            <a:ext cx="3337557" cy="777239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8E211B8-8563-4519-9AEE-21923AF1C65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827264" y="3922776"/>
            <a:ext cx="1078992" cy="1078992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800" b="1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marL="112608" lvl="0" indent="-112608" algn="ctr" defTabSz="914400">
              <a:spcBef>
                <a:spcPts val="1000"/>
              </a:spcBef>
            </a:pPr>
            <a:r>
              <a:rPr lang="en-US" dirty="0"/>
              <a:t>Add 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38E77-266C-48C7-80FE-F935050BE8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0858" y="768350"/>
            <a:ext cx="2807208" cy="2670048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Font typeface="Arial" panose="020B0604020202020204" pitchFamily="34" charset="0"/>
              <a:buNone/>
              <a:defRPr sz="20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D9B5B59-BC60-4443-AB00-3CA587F70C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8013" y="5138420"/>
            <a:ext cx="2816225" cy="1554480"/>
          </a:xfrm>
        </p:spPr>
        <p:txBody>
          <a:bodyPr/>
          <a:lstStyle>
            <a:lvl1pPr marL="0" indent="0" algn="ctr">
              <a:lnSpc>
                <a:spcPts val="5200"/>
              </a:lnSpc>
              <a:buFont typeface="Arial" panose="020B0604020202020204" pitchFamily="34" charset="0"/>
              <a:buNone/>
              <a:defRPr sz="48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90882617-F0AB-428F-85CF-B87E0D6BC7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8013" y="6923314"/>
            <a:ext cx="2816225" cy="609374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76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62240-1E88-4AF1-B533-E4A44C81DEF1}"/>
              </a:ext>
            </a:extLst>
          </p:cNvPr>
          <p:cNvSpPr/>
          <p:nvPr userDrawn="1"/>
        </p:nvSpPr>
        <p:spPr>
          <a:xfrm>
            <a:off x="0" y="3886194"/>
            <a:ext cx="3355848" cy="388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18D87-9017-48E8-9B89-B4C276E5C0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5304" y="768096"/>
            <a:ext cx="6251448" cy="3657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lang="en-US" sz="2000" b="1" i="0" cap="none" spc="0" baseline="0" dirty="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02D408-24F0-48D9-9651-58EF6575D3CA}"/>
              </a:ext>
            </a:extLst>
          </p:cNvPr>
          <p:cNvCxnSpPr>
            <a:cxnSpLocks/>
          </p:cNvCxnSpPr>
          <p:nvPr userDrawn="1"/>
        </p:nvCxnSpPr>
        <p:spPr>
          <a:xfrm>
            <a:off x="3639312" y="555171"/>
            <a:ext cx="914400" cy="0"/>
          </a:xfrm>
          <a:prstGeom prst="line">
            <a:avLst/>
          </a:prstGeom>
          <a:ln w="60325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E684CA-499F-49C1-B233-507FE44E7C65}"/>
              </a:ext>
            </a:extLst>
          </p:cNvPr>
          <p:cNvCxnSpPr>
            <a:cxnSpLocks/>
          </p:cNvCxnSpPr>
          <p:nvPr userDrawn="1"/>
        </p:nvCxnSpPr>
        <p:spPr>
          <a:xfrm>
            <a:off x="292605" y="4310736"/>
            <a:ext cx="914400" cy="0"/>
          </a:xfrm>
          <a:prstGeom prst="line">
            <a:avLst/>
          </a:prstGeom>
          <a:ln w="603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5B5E731-82EE-4BF9-9BBF-10AE838CC4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5304" y="1133856"/>
            <a:ext cx="3081528" cy="2496312"/>
          </a:xfrm>
        </p:spPr>
        <p:txBody>
          <a:bodyPr vert="horz" lIns="0" tIns="45720" rIns="4572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lang="en-US" sz="1100" b="0" spc="0" baseline="0" dirty="0"/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7551B2B-39F7-4786-993B-A2D8AA16C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28104" y="1133856"/>
            <a:ext cx="2898648" cy="2496312"/>
          </a:xfrm>
        </p:spPr>
        <p:txBody>
          <a:bodyPr vert="horz" lIns="45720" tIns="45720" rIns="4572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lang="en-US" sz="1100" b="0" spc="0" baseline="0" dirty="0">
                <a:solidFill>
                  <a:schemeClr val="tx1"/>
                </a:solidFill>
              </a:defRPr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19DC747-7CF6-4CCB-AD63-815D60FC6F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37557" cy="388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1AE2DD5-B409-4195-BCAA-51F07D05C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7557" y="3886194"/>
            <a:ext cx="6720843" cy="388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EA9E0F0-2EA0-4D8C-A4E2-A7862C2E6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645" y="4663440"/>
            <a:ext cx="2907792" cy="365760"/>
          </a:xfrm>
        </p:spPr>
        <p:txBody>
          <a:bodyPr vert="horz" lIns="0" tIns="45720" rIns="0" bIns="4572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12608" lvl="0" indent="-112608" defTabSz="914400">
              <a:spcBef>
                <a:spcPts val="1000"/>
              </a:spcBef>
            </a:pPr>
            <a:r>
              <a:rPr lang="en-US" dirty="0"/>
              <a:t>Add title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9B90121-EE03-4CB9-B6B4-085C61698D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763" y="5065713"/>
            <a:ext cx="2898775" cy="2497137"/>
          </a:xfrm>
        </p:spPr>
        <p:txBody>
          <a:bodyPr lIns="0" rIns="0"/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62240-1E88-4AF1-B533-E4A44C81DEF1}"/>
              </a:ext>
            </a:extLst>
          </p:cNvPr>
          <p:cNvSpPr/>
          <p:nvPr userDrawn="1"/>
        </p:nvSpPr>
        <p:spPr>
          <a:xfrm>
            <a:off x="0" y="3886200"/>
            <a:ext cx="3355848" cy="388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18D87-9017-48E8-9B89-B4C276E5C0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5304" y="768096"/>
            <a:ext cx="2907792" cy="3657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lang="en-US" sz="2000" b="1" i="0" cap="all" spc="0" baseline="0" dirty="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02D408-24F0-48D9-9651-58EF6575D3CA}"/>
              </a:ext>
            </a:extLst>
          </p:cNvPr>
          <p:cNvCxnSpPr>
            <a:cxnSpLocks/>
          </p:cNvCxnSpPr>
          <p:nvPr userDrawn="1"/>
        </p:nvCxnSpPr>
        <p:spPr>
          <a:xfrm>
            <a:off x="3639312" y="555171"/>
            <a:ext cx="914400" cy="0"/>
          </a:xfrm>
          <a:prstGeom prst="line">
            <a:avLst/>
          </a:prstGeom>
          <a:ln w="60325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E684CA-499F-49C1-B233-507FE44E7C65}"/>
              </a:ext>
            </a:extLst>
          </p:cNvPr>
          <p:cNvCxnSpPr>
            <a:cxnSpLocks/>
          </p:cNvCxnSpPr>
          <p:nvPr userDrawn="1"/>
        </p:nvCxnSpPr>
        <p:spPr>
          <a:xfrm>
            <a:off x="292605" y="4310736"/>
            <a:ext cx="914400" cy="0"/>
          </a:xfrm>
          <a:prstGeom prst="line">
            <a:avLst/>
          </a:prstGeom>
          <a:ln w="603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5B5E731-82EE-4BF9-9BBF-10AE838CC4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5304" y="1133856"/>
            <a:ext cx="2898648" cy="2670048"/>
          </a:xfrm>
        </p:spPr>
        <p:txBody>
          <a:bodyPr vert="horz" lIns="0" tIns="45720" rIns="0" bIns="45720" rtlCol="0">
            <a:normAutofit/>
          </a:bodyPr>
          <a:lstStyle>
            <a:lvl1pPr marL="0" indent="0" algn="l">
              <a:buNone/>
              <a:defRPr lang="en-US" sz="1100" b="0" spc="0" baseline="0" dirty="0"/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7551B2B-39F7-4786-993B-A2D8AA16C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4448" y="5065776"/>
            <a:ext cx="2898648" cy="1874520"/>
          </a:xfr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lang="en-US" sz="1100" b="0" spc="0" baseline="0" dirty="0">
                <a:solidFill>
                  <a:schemeClr val="tx1"/>
                </a:solidFill>
              </a:defRPr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19DC747-7CF6-4CCB-AD63-815D60FC6F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55848" cy="388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1AE2DD5-B409-4195-BCAA-51F07D05C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20843" y="-1"/>
            <a:ext cx="3337557" cy="77723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FCE613-3382-4B90-98DA-A2097D8A4302}"/>
              </a:ext>
            </a:extLst>
          </p:cNvPr>
          <p:cNvCxnSpPr>
            <a:cxnSpLocks/>
          </p:cNvCxnSpPr>
          <p:nvPr userDrawn="1"/>
        </p:nvCxnSpPr>
        <p:spPr>
          <a:xfrm>
            <a:off x="3639312" y="4310736"/>
            <a:ext cx="914400" cy="0"/>
          </a:xfrm>
          <a:prstGeom prst="line">
            <a:avLst/>
          </a:prstGeom>
          <a:ln w="60325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1EAD859-FE34-49EB-A804-E7817DB94E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0858" y="4809744"/>
            <a:ext cx="2807208" cy="26700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CF709D0-1556-44AD-8AD3-AE1EACEE7C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1152" y="5029200"/>
            <a:ext cx="2825496" cy="1289304"/>
          </a:xfrm>
        </p:spPr>
        <p:txBody>
          <a:bodyPr/>
          <a:lstStyle>
            <a:lvl1pPr marL="0" indent="0" algn="ctr">
              <a:lnSpc>
                <a:spcPts val="4000"/>
              </a:lnSpc>
              <a:buFont typeface="Arial" panose="020B0604020202020204" pitchFamily="34" charset="0"/>
              <a:buNone/>
              <a:defRPr sz="4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27ED6DE-9EB2-4349-BED5-EF5DA84DC0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1152" y="6757416"/>
            <a:ext cx="2825496" cy="429768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FC9D06D3-2BFE-45BA-8196-3AA6CC98E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5304" y="4663440"/>
            <a:ext cx="2907792" cy="365760"/>
          </a:xfrm>
        </p:spPr>
        <p:txBody>
          <a:bodyPr vert="horz" lIns="0" tIns="45720" rIns="0" bIns="45720" rtlCol="0" anchor="ctr">
            <a:noAutofit/>
          </a:bodyPr>
          <a:lstStyle>
            <a:lvl1pPr marL="0" indent="0">
              <a:buNone/>
              <a:defRPr lang="en-US" sz="2000" b="1" i="0" cap="all" spc="0" baseline="0" dirty="0">
                <a:solidFill>
                  <a:schemeClr val="tx2"/>
                </a:solidFill>
                <a:latin typeface="+mj-lt"/>
              </a:defRPr>
            </a:lvl1pPr>
          </a:lstStyle>
          <a:p>
            <a:pPr marL="230292" lvl="0" indent="-342900" defTabSz="914400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48490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0B1261-A13A-4E9E-AA95-EED10F4CFA0E}"/>
              </a:ext>
            </a:extLst>
          </p:cNvPr>
          <p:cNvSpPr/>
          <p:nvPr userDrawn="1"/>
        </p:nvSpPr>
        <p:spPr>
          <a:xfrm>
            <a:off x="-9141" y="0"/>
            <a:ext cx="3355848" cy="38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A4A6AC-F3AF-4832-AD1D-6D835E5EEB44}"/>
              </a:ext>
            </a:extLst>
          </p:cNvPr>
          <p:cNvCxnSpPr/>
          <p:nvPr userDrawn="1"/>
        </p:nvCxnSpPr>
        <p:spPr>
          <a:xfrm>
            <a:off x="391886" y="555171"/>
            <a:ext cx="914400" cy="0"/>
          </a:xfrm>
          <a:prstGeom prst="line">
            <a:avLst/>
          </a:prstGeom>
          <a:ln w="603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E684CA-499F-49C1-B233-507FE44E7C65}"/>
              </a:ext>
            </a:extLst>
          </p:cNvPr>
          <p:cNvCxnSpPr>
            <a:cxnSpLocks/>
          </p:cNvCxnSpPr>
          <p:nvPr userDrawn="1"/>
        </p:nvCxnSpPr>
        <p:spPr>
          <a:xfrm>
            <a:off x="3639312" y="4310742"/>
            <a:ext cx="914400" cy="0"/>
          </a:xfrm>
          <a:prstGeom prst="line">
            <a:avLst/>
          </a:prstGeom>
          <a:ln w="60325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19DC747-7CF6-4CCB-AD63-815D60FC6F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6200"/>
            <a:ext cx="3337557" cy="388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1AE2DD5-B409-4195-BCAA-51F07D05C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7557" y="0"/>
            <a:ext cx="6720844" cy="388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A0DE9D14-70A5-499A-8477-B8B31FF612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5304" y="5020056"/>
            <a:ext cx="2898648" cy="2496312"/>
          </a:xfrm>
        </p:spPr>
        <p:txBody>
          <a:bodyPr vert="horz" lIns="0" tIns="45720" rIns="45720" bIns="45720" rtlCol="0">
            <a:normAutofit/>
          </a:bodyPr>
          <a:lstStyle>
            <a:lvl1pPr marL="0" indent="0">
              <a:buNone/>
              <a:defRPr lang="en-US" sz="1100" b="0" spc="0" baseline="0" dirty="0"/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6196E76-A393-420A-AC0B-D85E23CAB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28104" y="5020056"/>
            <a:ext cx="2898648" cy="2496312"/>
          </a:xfrm>
        </p:spPr>
        <p:txBody>
          <a:bodyPr vert="horz" lIns="0" tIns="45720" rIns="45720" bIns="45720" rtlCol="0">
            <a:normAutofit/>
          </a:bodyPr>
          <a:lstStyle>
            <a:lvl1pPr marL="0" indent="0">
              <a:buNone/>
              <a:defRPr lang="en-US" sz="1100" b="0" spc="0" baseline="0" dirty="0">
                <a:solidFill>
                  <a:schemeClr val="tx1"/>
                </a:solidFill>
              </a:defRPr>
            </a:lvl1pPr>
          </a:lstStyle>
          <a:p>
            <a:pPr marL="112608" lvl="0" indent="-112608" defTabSz="457200">
              <a:lnSpc>
                <a:spcPct val="15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EEC80-D9AF-431C-AB25-980960CC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86385"/>
            <a:ext cx="2944368" cy="676656"/>
          </a:xfrm>
        </p:spPr>
        <p:txBody>
          <a:bodyPr anchor="t"/>
          <a:lstStyle>
            <a:lvl1pPr>
              <a:lnSpc>
                <a:spcPct val="100000"/>
              </a:lnSpc>
              <a:defRPr sz="2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B5356-8B51-4274-9C90-A80A18EAC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566863"/>
            <a:ext cx="2944813" cy="2124075"/>
          </a:xfrm>
        </p:spPr>
        <p:txBody>
          <a:bodyPr/>
          <a:lstStyle>
            <a:lvl1pPr marL="173736" indent="-173736">
              <a:lnSpc>
                <a:spcPts val="1800"/>
              </a:lnSpc>
              <a:spcBef>
                <a:spcPts val="1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BDB168-B4B2-4C61-A824-4FB0C315A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75050" y="4572000"/>
            <a:ext cx="6251575" cy="447675"/>
          </a:xfrm>
        </p:spPr>
        <p:txBody>
          <a:bodyPr lIns="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82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2EE86-86F2-64C2-22E0-6F9A8274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098A0-B3FA-988A-549E-3D82EB7BF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397B-4517-DBBA-991B-A5E5D1E3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8362-506F-8E65-C847-E9F84BB2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A325-FFB1-6388-7799-1B05EC20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5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C049-C769-7B66-EC8A-981E5909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EFF13-EF32-D038-5B42-60D7585F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5C55-688B-02A9-986B-91429554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22395-256C-020C-DAEC-1927D14C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0824C-4329-C297-0D9F-10F98DE8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2B4B-7455-F14E-4F46-BCC5CCF0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30327-B169-AA8F-CCF1-7B19B73B2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24FC1-9CFA-358E-07A2-B27B04F74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9D548-D245-EDB6-CA5C-9CF7B34C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2588-EC5C-453B-A942-AA1C7EFEEF33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835F6-936E-3BC9-EC0E-18B8AD72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69F5D-20AE-AD5F-2969-843760D0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F0F0-16B4-AB69-5304-D504C1837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0CC3E-9861-7AA4-7BBB-00509BCAC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6C675-A35B-C675-A822-3D72EC63E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691B7-E46B-C64D-958D-C91D4FED3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B83FB-44CF-A397-5BD1-6DEE79D24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91C85-D4CA-A41C-7412-71774FEA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575-BDA5-4AAF-81DC-5D38C213A391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70E681-8D60-84F4-12EE-2F84D95C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DF12B6-4E94-AC4A-6FCF-18F35DB6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4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460C-DE08-1DE3-9849-AEBE475E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81612-F075-9A07-5D1B-7FF597EF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C5B0-21BA-48EA-B067-5E37072B4F18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3A117-D363-20F3-1DCF-5F8BDF53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1012E-063B-8648-F8B5-D84F6574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9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2DF79-ACCE-D2D5-4FAD-C381EB83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9AD-49F4-478E-A013-BE606CDD1B41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AB67C-45CE-575F-F8F8-FAFC1FCE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89BE3-9320-1708-EFA8-E15760CE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2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9BEA-E08C-0F61-0DFE-14CBE960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66AA-A6D7-4D80-8CAC-CD6CD4DE7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05D08-9272-44CA-6B0D-DA72331AF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9B53E-EC4E-6E57-FAA9-0F6124EC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E8D2-BCEE-4D3D-AE6D-93BD204BAD0C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756DB-1773-F23A-0809-D675EC4F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3EE4B-4488-8D60-B456-B5C0C667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9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0878-4D49-F024-3A1C-CBE5D5D4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7DCE4-BAA3-9231-1740-EA278D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DEEB2-D9A9-D6A7-B874-F9EE9297D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9214F-00FD-C6A7-91A7-DE9EC519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110E-D48F-4A61-BE6D-11D38A61FE05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1D59B-3458-818B-95AF-1E39A675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287D2-946A-C8EB-F213-7E6780C1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0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9246F-9B3D-0D51-C6EB-17DD7C18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B672C-2FBD-3880-67F5-BACF964D3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08772-4556-1E29-D2CE-F45E07700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61780-2E25-4081-A2D9-4C0805256F67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405C-64DD-CE5D-A532-35FC1E11C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66E39-678C-7C7C-1F0A-15C551EC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0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653" r:id="rId14"/>
    <p:sldLayoutId id="2147483655" r:id="rId15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36E0C-C036-4ABF-8831-E5941A340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Contact Info: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1A149E-BE06-4304-843A-FB454CB972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4448" y="5259256"/>
            <a:ext cx="2898648" cy="15490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Bill &amp; Cheri Smoot, Owners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(509) 947-4454​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info@pepperprepperskitchen.com​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www.pepperprepperskitchen.com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7231AF5E-A3B4-4F55-AAC2-B69F54722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332" y="367747"/>
            <a:ext cx="2995421" cy="398559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Pepper Preppers Kitchen is a commercial commissary kitchen available to food entrepreneurs for Hourly or Monthly rental. 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Featuring brand new equipment and limited membership to reduce scheduling issues. </a:t>
            </a:r>
          </a:p>
          <a:p>
            <a:pPr algn="ctr"/>
            <a:r>
              <a:rPr lang="en-US" sz="1400" u="sng" dirty="0">
                <a:solidFill>
                  <a:schemeClr val="tx1"/>
                </a:solidFill>
              </a:rPr>
              <a:t>Available Equipment: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Double Oven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Stock-Pot Burner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2 Burner Range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60 Gallon Kettle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20 Quart Planetary Mixer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Ice Machine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Commercial Dishwasher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Large 3-part sink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Bottle Labeling Machine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Heat Tunnel for Shrink Wrap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u="sng" dirty="0">
                <a:solidFill>
                  <a:schemeClr val="tx1"/>
                </a:solidFill>
              </a:rPr>
              <a:t>Available for additional fees: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Reserve Full Kitchen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53" name="Picture Placeholder 20" descr="A midsection of a person preparing a dough">
            <a:extLst>
              <a:ext uri="{FF2B5EF4-FFF2-40B4-BE49-F238E27FC236}">
                <a16:creationId xmlns:a16="http://schemas.microsoft.com/office/drawing/2014/main" id="{B510D2D5-43C6-45EE-ACF3-6AF155E01F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341" r="21341"/>
          <a:stretch/>
        </p:blipFill>
        <p:spPr>
          <a:xfrm>
            <a:off x="-9144" y="4668872"/>
            <a:ext cx="3355845" cy="3108960"/>
          </a:xfrm>
        </p:spPr>
      </p:pic>
      <p:pic>
        <p:nvPicPr>
          <p:cNvPr id="54" name="Picture Placeholder 21" descr="Hand holding pan">
            <a:extLst>
              <a:ext uri="{FF2B5EF4-FFF2-40B4-BE49-F238E27FC236}">
                <a16:creationId xmlns:a16="http://schemas.microsoft.com/office/drawing/2014/main" id="{F85F0454-2129-4998-937B-A750A29697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5689" r="35689"/>
          <a:stretch/>
        </p:blipFill>
        <p:spPr>
          <a:solidFill>
            <a:schemeClr val="tx1"/>
          </a:solidFill>
        </p:spPr>
      </p:pic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6DD41433-A5FA-4D20-A04B-D6CCDA292F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66742" y="6723422"/>
            <a:ext cx="2816225" cy="73404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Benton City,  WA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3CD3EF2-0634-42FE-B8ED-448239085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08925" y="6731905"/>
            <a:ext cx="914400" cy="0"/>
          </a:xfrm>
          <a:prstGeom prst="line">
            <a:avLst/>
          </a:prstGeom>
          <a:ln w="6032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6E9CD91-F3D3-329B-F4A7-383816A3F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7618" y="773862"/>
            <a:ext cx="2995421" cy="23909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2B26FE-96FA-C87C-67FE-33DA26B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6471" y="1040494"/>
            <a:ext cx="2806300" cy="22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3057-435A-4E3E-B809-5A528F7BA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030" y="4401145"/>
            <a:ext cx="2621101" cy="484108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Kitchen Rates </a:t>
            </a:r>
            <a:r>
              <a:rPr lang="en-US" sz="1600" u="sng" dirty="0">
                <a:solidFill>
                  <a:schemeClr val="bg1"/>
                </a:solidFill>
              </a:rPr>
              <a:t>(Jan 2024): 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dirty="0"/>
              <a:t>2023)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CC8C2-BB96-477B-8AA7-922545ABA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30" y="4992777"/>
            <a:ext cx="2616257" cy="238035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400" u="sng" dirty="0">
                <a:solidFill>
                  <a:schemeClr val="bg1"/>
                </a:solidFill>
              </a:rPr>
              <a:t>Monthly plans: </a:t>
            </a:r>
          </a:p>
          <a:p>
            <a:r>
              <a:rPr lang="en-US" sz="1200" dirty="0">
                <a:solidFill>
                  <a:schemeClr val="bg1"/>
                </a:solidFill>
              </a:rPr>
              <a:t>90 hours - $1080.00 ($12/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60 hours - $780.00 ($13/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40 hours - $ 560.00 ($14/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20 hours - $ 300.00 ($15/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10 hours - $160.00 ($16/</a:t>
            </a:r>
            <a:r>
              <a:rPr lang="en-US" sz="1200" dirty="0" err="1">
                <a:solidFill>
                  <a:schemeClr val="bg1"/>
                </a:solidFill>
              </a:rPr>
              <a:t>hr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900" dirty="0">
                <a:solidFill>
                  <a:schemeClr val="bg1"/>
                </a:solidFill>
              </a:rPr>
              <a:t>*Overage hours charged at hourly rates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Hourly Rates: $18 per hour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2C92930-194A-C006-97B6-0DCDC83D23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794" r="17794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BB0DB37-3556-409D-09FC-48EC4EA99A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451" b="11451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FC0CB1-15EF-4168-AE6F-598C8BA479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7978" y="684555"/>
            <a:ext cx="2898775" cy="2821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b="0" u="sng" dirty="0">
                <a:latin typeface="+mn-lt"/>
              </a:rPr>
              <a:t>Monthly Storage rates: </a:t>
            </a:r>
          </a:p>
          <a:p>
            <a:pPr>
              <a:spcBef>
                <a:spcPts val="1000"/>
              </a:spcBef>
            </a:pPr>
            <a:r>
              <a:rPr lang="en-US" sz="1200" dirty="0">
                <a:latin typeface="+mn-lt"/>
              </a:rPr>
              <a:t>Refrigerator / Freezer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$60 (single 2’ x 3’ shelf)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$80 (single 2’ x 4’ shelf)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Rolling cage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$40 (single shelf)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$100 (entire cage)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Caged area (6’ x 6’) - $125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Private rooms (when available) $150 - $250</a:t>
            </a:r>
          </a:p>
          <a:p>
            <a:endParaRPr lang="en-US" sz="1200" dirty="0">
              <a:latin typeface="+mn-lt"/>
            </a:endParaRPr>
          </a:p>
          <a:p>
            <a:r>
              <a:rPr lang="en-US" sz="900" dirty="0">
                <a:latin typeface="+mn-lt"/>
              </a:rPr>
              <a:t>*Custom rates negotiable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4DECA7-76EF-423E-859F-46FC30220081}"/>
              </a:ext>
            </a:extLst>
          </p:cNvPr>
          <p:cNvSpPr txBox="1">
            <a:spLocks/>
          </p:cNvSpPr>
          <p:nvPr/>
        </p:nvSpPr>
        <p:spPr>
          <a:xfrm>
            <a:off x="7001262" y="1299671"/>
            <a:ext cx="2616257" cy="2133348"/>
          </a:xfrm>
          <a:prstGeom prst="rect">
            <a:avLst/>
          </a:prstGeom>
        </p:spPr>
        <p:txBody>
          <a:bodyPr vert="horz" lIns="0" tIns="45720" rIns="45720" bIns="45720" rtlCol="0">
            <a:normAutofit/>
          </a:bodyPr>
          <a:lstStyle>
            <a:lvl1pPr marL="0" indent="0" algn="l" defTabSz="45043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0" kern="1200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043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043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043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043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8683" indent="-112608" algn="l" defTabSz="450430" rtl="0" eaLnBrk="1" latinLnBrk="0" hangingPunct="1">
              <a:lnSpc>
                <a:spcPct val="90000"/>
              </a:lnSpc>
              <a:spcBef>
                <a:spcPts val="246"/>
              </a:spcBef>
              <a:buFont typeface="Arial" panose="020B0604020202020204" pitchFamily="34" charset="0"/>
              <a:buChar char="•"/>
              <a:defRPr sz="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63898" indent="-112608" algn="l" defTabSz="450430" rtl="0" eaLnBrk="1" latinLnBrk="0" hangingPunct="1">
              <a:lnSpc>
                <a:spcPct val="90000"/>
              </a:lnSpc>
              <a:spcBef>
                <a:spcPts val="246"/>
              </a:spcBef>
              <a:buFont typeface="Arial" panose="020B0604020202020204" pitchFamily="34" charset="0"/>
              <a:buChar char="•"/>
              <a:defRPr sz="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89113" indent="-112608" algn="l" defTabSz="450430" rtl="0" eaLnBrk="1" latinLnBrk="0" hangingPunct="1">
              <a:lnSpc>
                <a:spcPct val="90000"/>
              </a:lnSpc>
              <a:spcBef>
                <a:spcPts val="246"/>
              </a:spcBef>
              <a:buFont typeface="Arial" panose="020B0604020202020204" pitchFamily="34" charset="0"/>
              <a:buChar char="•"/>
              <a:defRPr sz="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14328" indent="-112608" algn="l" defTabSz="450430" rtl="0" eaLnBrk="1" latinLnBrk="0" hangingPunct="1">
              <a:lnSpc>
                <a:spcPct val="90000"/>
              </a:lnSpc>
              <a:spcBef>
                <a:spcPts val="246"/>
              </a:spcBef>
              <a:buFont typeface="Arial" panose="020B0604020202020204" pitchFamily="34" charset="0"/>
              <a:buChar char="•"/>
              <a:defRPr sz="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/>
              <a:t>	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4A987-BE3F-53C0-E19D-90B9FB1ABDAD}"/>
              </a:ext>
            </a:extLst>
          </p:cNvPr>
          <p:cNvSpPr txBox="1"/>
          <p:nvPr/>
        </p:nvSpPr>
        <p:spPr>
          <a:xfrm>
            <a:off x="3504304" y="684555"/>
            <a:ext cx="2898775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0" u="sng" dirty="0">
                <a:latin typeface="+mn-lt"/>
              </a:rPr>
              <a:t>Monthly Storage rates: </a:t>
            </a:r>
          </a:p>
          <a:p>
            <a:pPr>
              <a:spcBef>
                <a:spcPts val="1000"/>
              </a:spcBef>
            </a:pPr>
            <a:r>
              <a:rPr lang="en-US" sz="1800" dirty="0">
                <a:latin typeface="+mn-lt"/>
              </a:rPr>
              <a:t>Refrigerator / Freezer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$60 (single 2’ x 3’ shelf)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$80 (single 2’ x 4’ shelf)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Rolling cage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$40 (single shelf 2’ x 4’)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$100 (entire cage – </a:t>
            </a:r>
            <a:r>
              <a:rPr lang="en-US" sz="1200" dirty="0">
                <a:latin typeface="+mn-lt"/>
              </a:rPr>
              <a:t>3 shelves</a:t>
            </a:r>
            <a:r>
              <a:rPr lang="en-US" sz="1800" dirty="0">
                <a:latin typeface="+mn-lt"/>
              </a:rPr>
              <a:t>)</a:t>
            </a:r>
          </a:p>
          <a:p>
            <a:endParaRPr lang="en-US" sz="1800" dirty="0">
              <a:latin typeface="+mn-lt"/>
            </a:endParaRPr>
          </a:p>
          <a:p>
            <a:endParaRPr lang="en-US" sz="11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B289F-C4EB-F2A3-E1EC-353D65B98CFB}"/>
              </a:ext>
            </a:extLst>
          </p:cNvPr>
          <p:cNvSpPr txBox="1"/>
          <p:nvPr/>
        </p:nvSpPr>
        <p:spPr>
          <a:xfrm>
            <a:off x="6569826" y="1374901"/>
            <a:ext cx="3059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Caged area (6’ x 6’) - $125</a:t>
            </a:r>
          </a:p>
          <a:p>
            <a:endParaRPr lang="en-US" dirty="0"/>
          </a:p>
          <a:p>
            <a:r>
              <a:rPr lang="en-US" dirty="0"/>
              <a:t>Private rooms (when available) $150 - $250</a:t>
            </a:r>
          </a:p>
          <a:p>
            <a:endParaRPr lang="en-US" dirty="0"/>
          </a:p>
          <a:p>
            <a:r>
              <a:rPr lang="en-US" dirty="0"/>
              <a:t>*Custom rates negotiable </a:t>
            </a:r>
          </a:p>
        </p:txBody>
      </p:sp>
    </p:spTree>
    <p:extLst>
      <p:ext uri="{BB962C8B-B14F-4D97-AF65-F5344CB8AC3E}">
        <p14:creationId xmlns:p14="http://schemas.microsoft.com/office/powerpoint/2010/main" val="294756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7951BC-B19A-41FE-AE32-531CF9C6CE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E38CB4-BE3E-4DC5-B38A-B0E5A383718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8AE0D39-5C99-4AE5-9A32-43072F55B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320</Words>
  <Application>Microsoft Office PowerPoint</Application>
  <PresentationFormat>Custom</PresentationFormat>
  <Paragraphs>61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Kitchen Rates (Jan 2024):  2023)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Smoot</dc:creator>
  <cp:lastModifiedBy>William Smoot</cp:lastModifiedBy>
  <cp:revision>29</cp:revision>
  <dcterms:created xsi:type="dcterms:W3CDTF">2021-04-21T17:53:03Z</dcterms:created>
  <dcterms:modified xsi:type="dcterms:W3CDTF">2023-11-29T04:58:20Z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